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2"/>
  </p:sldMasterIdLst>
  <p:notesMasterIdLst>
    <p:notesMasterId r:id="rId16"/>
  </p:notesMasterIdLst>
  <p:handoutMasterIdLst>
    <p:handoutMasterId r:id="rId17"/>
  </p:handoutMasterIdLst>
  <p:sldIdLst>
    <p:sldId id="269" r:id="rId3"/>
    <p:sldId id="279" r:id="rId4"/>
    <p:sldId id="280" r:id="rId5"/>
    <p:sldId id="266" r:id="rId6"/>
    <p:sldId id="273" r:id="rId7"/>
    <p:sldId id="268" r:id="rId8"/>
    <p:sldId id="274" r:id="rId9"/>
    <p:sldId id="270" r:id="rId10"/>
    <p:sldId id="276" r:id="rId11"/>
    <p:sldId id="275" r:id="rId12"/>
    <p:sldId id="271" r:id="rId13"/>
    <p:sldId id="278" r:id="rId14"/>
    <p:sldId id="281" r:id="rId1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CF09"/>
    <a:srgbClr val="5E1D10"/>
    <a:srgbClr val="4D4D4D"/>
    <a:srgbClr val="B0AC00"/>
    <a:srgbClr val="D5E1E7"/>
    <a:srgbClr val="FFCC66"/>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9805" autoAdjust="0"/>
  </p:normalViewPr>
  <p:slideViewPr>
    <p:cSldViewPr>
      <p:cViewPr varScale="1">
        <p:scale>
          <a:sx n="61" d="100"/>
          <a:sy n="61" d="100"/>
        </p:scale>
        <p:origin x="-1328" y="-112"/>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notesMaster" Target="notesMasters/notesMaster1.xml"/><Relationship Id="rId17" Type="http://schemas.openxmlformats.org/officeDocument/2006/relationships/handoutMaster" Target="handoutMasters/handout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customXml" Target="../customXml/item1.xml"/><Relationship Id="rId2" Type="http://schemas.openxmlformats.org/officeDocument/2006/relationships/slideMaster" Target="slideMasters/slideMaster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2765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2765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2765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5A69B421-5CAE-48D9-8F01-977D48241AC3}" type="slidenum">
              <a:rPr lang="en-US"/>
              <a:pPr/>
              <a:t>‹#›</a:t>
            </a:fld>
            <a:endParaRPr lang="en-US"/>
          </a:p>
        </p:txBody>
      </p:sp>
    </p:spTree>
    <p:extLst>
      <p:ext uri="{BB962C8B-B14F-4D97-AF65-F5344CB8AC3E}">
        <p14:creationId xmlns:p14="http://schemas.microsoft.com/office/powerpoint/2010/main" val="16439576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AEB8883-FD7B-44EB-A2E2-327E35AA6C77}" type="datetimeFigureOut">
              <a:rPr lang="en-US" smtClean="0"/>
              <a:t>7/9/14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7243916-8271-4ABB-90AC-9203B6F67C3E}" type="slidenum">
              <a:rPr lang="en-US" smtClean="0"/>
              <a:t>‹#›</a:t>
            </a:fld>
            <a:endParaRPr lang="en-US"/>
          </a:p>
        </p:txBody>
      </p:sp>
    </p:spTree>
    <p:extLst>
      <p:ext uri="{BB962C8B-B14F-4D97-AF65-F5344CB8AC3E}">
        <p14:creationId xmlns:p14="http://schemas.microsoft.com/office/powerpoint/2010/main" val="31635051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Rick, Donna, </a:t>
            </a:r>
            <a:r>
              <a:rPr lang="en-US" dirty="0" err="1" smtClean="0"/>
              <a:t>J’aime</a:t>
            </a:r>
            <a:endParaRPr lang="en-US" dirty="0" smtClean="0"/>
          </a:p>
          <a:p>
            <a:r>
              <a:rPr lang="en-US" dirty="0" smtClean="0"/>
              <a:t>Presentation n thumb drive</a:t>
            </a:r>
          </a:p>
          <a:p>
            <a:r>
              <a:rPr lang="en-US" dirty="0" smtClean="0"/>
              <a:t>Leave front two rows open for </a:t>
            </a:r>
            <a:r>
              <a:rPr lang="en-US" dirty="0" err="1" smtClean="0"/>
              <a:t>Commish</a:t>
            </a:r>
            <a:r>
              <a:rPr lang="en-US" dirty="0" smtClean="0"/>
              <a:t>, regents</a:t>
            </a:r>
          </a:p>
          <a:p>
            <a:r>
              <a:rPr lang="en-US" dirty="0" smtClean="0"/>
              <a:t>No panel larger than 5</a:t>
            </a:r>
          </a:p>
          <a:p>
            <a:r>
              <a:rPr lang="en-US" dirty="0" smtClean="0"/>
              <a:t>Identify yourselves, don’t assume that audience knows what you’re talking about (explain what the IFC is)</a:t>
            </a:r>
          </a:p>
          <a:p>
            <a:r>
              <a:rPr lang="en-US" dirty="0" smtClean="0"/>
              <a:t>Focus today on consistency of language.</a:t>
            </a:r>
          </a:p>
          <a:p>
            <a:r>
              <a:rPr lang="en-US" dirty="0" smtClean="0"/>
              <a:t>Each group has 15 min---present about 8, leave rest for questions</a:t>
            </a:r>
            <a:endParaRPr lang="en-US" dirty="0"/>
          </a:p>
        </p:txBody>
      </p:sp>
      <p:sp>
        <p:nvSpPr>
          <p:cNvPr id="4" name="Slide Number Placeholder 3"/>
          <p:cNvSpPr>
            <a:spLocks noGrp="1"/>
          </p:cNvSpPr>
          <p:nvPr>
            <p:ph type="sldNum" sz="quarter" idx="10"/>
          </p:nvPr>
        </p:nvSpPr>
        <p:spPr/>
        <p:txBody>
          <a:bodyPr/>
          <a:lstStyle/>
          <a:p>
            <a:fld id="{67243916-8271-4ABB-90AC-9203B6F67C3E}" type="slidenum">
              <a:rPr lang="en-US" smtClean="0"/>
              <a:t>1</a:t>
            </a:fld>
            <a:endParaRPr lang="en-US"/>
          </a:p>
        </p:txBody>
      </p:sp>
    </p:spTree>
    <p:extLst>
      <p:ext uri="{BB962C8B-B14F-4D97-AF65-F5344CB8AC3E}">
        <p14:creationId xmlns:p14="http://schemas.microsoft.com/office/powerpoint/2010/main" val="9388748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Donna</a:t>
            </a:r>
          </a:p>
          <a:p>
            <a:r>
              <a:rPr lang="en-US" dirty="0" smtClean="0"/>
              <a:t>Teachers</a:t>
            </a:r>
            <a:r>
              <a:rPr lang="en-US" baseline="0" dirty="0" smtClean="0"/>
              <a:t> who are information specialists (KB)</a:t>
            </a:r>
            <a:endParaRPr lang="en-US" dirty="0"/>
          </a:p>
        </p:txBody>
      </p:sp>
      <p:sp>
        <p:nvSpPr>
          <p:cNvPr id="4" name="Slide Number Placeholder 3"/>
          <p:cNvSpPr>
            <a:spLocks noGrp="1"/>
          </p:cNvSpPr>
          <p:nvPr>
            <p:ph type="sldNum" sz="quarter" idx="10"/>
          </p:nvPr>
        </p:nvSpPr>
        <p:spPr/>
        <p:txBody>
          <a:bodyPr/>
          <a:lstStyle/>
          <a:p>
            <a:fld id="{67243916-8271-4ABB-90AC-9203B6F67C3E}" type="slidenum">
              <a:rPr lang="en-US" smtClean="0"/>
              <a:t>4</a:t>
            </a:fld>
            <a:endParaRPr lang="en-US"/>
          </a:p>
        </p:txBody>
      </p:sp>
    </p:spTree>
    <p:extLst>
      <p:ext uri="{BB962C8B-B14F-4D97-AF65-F5344CB8AC3E}">
        <p14:creationId xmlns:p14="http://schemas.microsoft.com/office/powerpoint/2010/main" val="23644432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School librarian vs school library media specialist</a:t>
            </a:r>
          </a:p>
          <a:p>
            <a:r>
              <a:rPr lang="en-US" dirty="0" smtClean="0"/>
              <a:t>Less text-bullets more</a:t>
            </a:r>
          </a:p>
          <a:p>
            <a:r>
              <a:rPr lang="en-US" dirty="0" smtClean="0"/>
              <a:t>Slides are our record of our work</a:t>
            </a:r>
          </a:p>
          <a:p>
            <a:r>
              <a:rPr lang="en-US" dirty="0" smtClean="0"/>
              <a:t>Jeremy,</a:t>
            </a:r>
            <a:r>
              <a:rPr lang="en-US" baseline="0" dirty="0" smtClean="0"/>
              <a:t> we can present more than the slides.</a:t>
            </a:r>
          </a:p>
          <a:p>
            <a:r>
              <a:rPr lang="en-US" baseline="0" dirty="0" smtClean="0"/>
              <a:t>Bernie – why is a meeting with the regents fellow of prime importance – Mary explained that our sense is that the regents fellows are the gate keeper to get the IFC into the curriculum products.  They currently are incomplete with regard to the role of the school librarian.  They even  recommend that students go to the </a:t>
            </a:r>
            <a:r>
              <a:rPr lang="en-US" baseline="0" dirty="0" err="1" smtClean="0"/>
              <a:t>pulic</a:t>
            </a:r>
            <a:r>
              <a:rPr lang="en-US" baseline="0" dirty="0" smtClean="0"/>
              <a:t> library.  </a:t>
            </a:r>
          </a:p>
          <a:p>
            <a:r>
              <a:rPr lang="en-US" baseline="0" dirty="0" smtClean="0"/>
              <a:t>Bernie suggests that the first step is to initiate regular meetings with representatives of NYSED.  </a:t>
            </a:r>
          </a:p>
          <a:p>
            <a:endParaRPr lang="en-US" dirty="0"/>
          </a:p>
        </p:txBody>
      </p:sp>
      <p:sp>
        <p:nvSpPr>
          <p:cNvPr id="4" name="Slide Number Placeholder 3"/>
          <p:cNvSpPr>
            <a:spLocks noGrp="1"/>
          </p:cNvSpPr>
          <p:nvPr>
            <p:ph type="sldNum" sz="quarter" idx="10"/>
          </p:nvPr>
        </p:nvSpPr>
        <p:spPr/>
        <p:txBody>
          <a:bodyPr/>
          <a:lstStyle/>
          <a:p>
            <a:fld id="{67243916-8271-4ABB-90AC-9203B6F67C3E}" type="slidenum">
              <a:rPr lang="en-US" smtClean="0"/>
              <a:t>5</a:t>
            </a:fld>
            <a:endParaRPr lang="en-US"/>
          </a:p>
        </p:txBody>
      </p:sp>
    </p:spTree>
    <p:extLst>
      <p:ext uri="{BB962C8B-B14F-4D97-AF65-F5344CB8AC3E}">
        <p14:creationId xmlns:p14="http://schemas.microsoft.com/office/powerpoint/2010/main" val="5250326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Bernie -</a:t>
            </a:r>
            <a:endParaRPr lang="en-US" dirty="0"/>
          </a:p>
        </p:txBody>
      </p:sp>
      <p:sp>
        <p:nvSpPr>
          <p:cNvPr id="4" name="Slide Number Placeholder 3"/>
          <p:cNvSpPr>
            <a:spLocks noGrp="1"/>
          </p:cNvSpPr>
          <p:nvPr>
            <p:ph type="sldNum" sz="quarter" idx="10"/>
          </p:nvPr>
        </p:nvSpPr>
        <p:spPr/>
        <p:txBody>
          <a:bodyPr/>
          <a:lstStyle/>
          <a:p>
            <a:fld id="{67243916-8271-4ABB-90AC-9203B6F67C3E}" type="slidenum">
              <a:rPr lang="en-US" smtClean="0"/>
              <a:t>7</a:t>
            </a:fld>
            <a:endParaRPr lang="en-US"/>
          </a:p>
        </p:txBody>
      </p:sp>
    </p:spTree>
    <p:extLst>
      <p:ext uri="{BB962C8B-B14F-4D97-AF65-F5344CB8AC3E}">
        <p14:creationId xmlns:p14="http://schemas.microsoft.com/office/powerpoint/2010/main" val="8557715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7243916-8271-4ABB-90AC-9203B6F67C3E}" type="slidenum">
              <a:rPr lang="en-US" smtClean="0"/>
              <a:t>9</a:t>
            </a:fld>
            <a:endParaRPr lang="en-US"/>
          </a:p>
        </p:txBody>
      </p:sp>
    </p:spTree>
    <p:extLst>
      <p:ext uri="{BB962C8B-B14F-4D97-AF65-F5344CB8AC3E}">
        <p14:creationId xmlns:p14="http://schemas.microsoft.com/office/powerpoint/2010/main" val="22481775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Barbara – we need to ask for more in the way of outcomes.  Goal should be integration of information skills in implementation documents for all content areas.  </a:t>
            </a:r>
          </a:p>
          <a:p>
            <a:r>
              <a:rPr lang="en-US" dirty="0" smtClean="0"/>
              <a:t>Mary</a:t>
            </a:r>
            <a:r>
              <a:rPr lang="en-US" baseline="0" dirty="0" smtClean="0"/>
              <a:t> – keep the focus on the standard</a:t>
            </a:r>
          </a:p>
          <a:p>
            <a:r>
              <a:rPr lang="en-US" baseline="0" dirty="0" err="1" smtClean="0"/>
              <a:t>J’aime</a:t>
            </a:r>
            <a:r>
              <a:rPr lang="en-US" baseline="0" dirty="0" smtClean="0"/>
              <a:t> – Recommendation AND desired outcome</a:t>
            </a:r>
          </a:p>
          <a:p>
            <a:r>
              <a:rPr lang="en-US" baseline="0" dirty="0" smtClean="0"/>
              <a:t>Eliza</a:t>
            </a:r>
          </a:p>
          <a:p>
            <a:r>
              <a:rPr lang="en-US" baseline="0" dirty="0" err="1" smtClean="0"/>
              <a:t>beth</a:t>
            </a:r>
            <a:r>
              <a:rPr lang="en-US" baseline="0" dirty="0" smtClean="0"/>
              <a:t> – outcome will be exemplar lessons that LMS have had a role in developing</a:t>
            </a:r>
          </a:p>
          <a:p>
            <a:r>
              <a:rPr lang="en-US" baseline="0" dirty="0" smtClean="0"/>
              <a:t>Students are consumers AND PRODUCERS of information</a:t>
            </a:r>
          </a:p>
          <a:p>
            <a:r>
              <a:rPr lang="en-US" baseline="0" dirty="0" smtClean="0"/>
              <a:t>Certified School librarians in all schools at all levels </a:t>
            </a:r>
          </a:p>
          <a:p>
            <a:r>
              <a:rPr lang="en-US" baseline="0" dirty="0" smtClean="0"/>
              <a:t>Make sure that everyone intros their role, explain specific jargon e.g. the IFC</a:t>
            </a:r>
            <a:endParaRPr lang="en-US" dirty="0"/>
          </a:p>
        </p:txBody>
      </p:sp>
      <p:sp>
        <p:nvSpPr>
          <p:cNvPr id="4" name="Slide Number Placeholder 3"/>
          <p:cNvSpPr>
            <a:spLocks noGrp="1"/>
          </p:cNvSpPr>
          <p:nvPr>
            <p:ph type="sldNum" sz="quarter" idx="10"/>
          </p:nvPr>
        </p:nvSpPr>
        <p:spPr/>
        <p:txBody>
          <a:bodyPr/>
          <a:lstStyle/>
          <a:p>
            <a:fld id="{67243916-8271-4ABB-90AC-9203B6F67C3E}" type="slidenum">
              <a:rPr lang="en-US" smtClean="0"/>
              <a:t>10</a:t>
            </a:fld>
            <a:endParaRPr lang="en-US"/>
          </a:p>
        </p:txBody>
      </p:sp>
    </p:spTree>
    <p:extLst>
      <p:ext uri="{BB962C8B-B14F-4D97-AF65-F5344CB8AC3E}">
        <p14:creationId xmlns:p14="http://schemas.microsoft.com/office/powerpoint/2010/main" val="36662806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7243916-8271-4ABB-90AC-9203B6F67C3E}" type="slidenum">
              <a:rPr lang="en-US" smtClean="0"/>
              <a:t>12</a:t>
            </a:fld>
            <a:endParaRPr lang="en-US"/>
          </a:p>
        </p:txBody>
      </p:sp>
    </p:spTree>
    <p:extLst>
      <p:ext uri="{BB962C8B-B14F-4D97-AF65-F5344CB8AC3E}">
        <p14:creationId xmlns:p14="http://schemas.microsoft.com/office/powerpoint/2010/main" val="20775866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7243916-8271-4ABB-90AC-9203B6F67C3E}" type="slidenum">
              <a:rPr lang="en-US" smtClean="0"/>
              <a:t>13</a:t>
            </a:fld>
            <a:endParaRPr lang="en-US"/>
          </a:p>
        </p:txBody>
      </p:sp>
    </p:spTree>
    <p:extLst>
      <p:ext uri="{BB962C8B-B14F-4D97-AF65-F5344CB8AC3E}">
        <p14:creationId xmlns:p14="http://schemas.microsoft.com/office/powerpoint/2010/main" val="7839989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685800" y="1600200"/>
            <a:ext cx="7772400" cy="990600"/>
          </a:xfrm>
        </p:spPr>
        <p:txBody>
          <a:bodyPr/>
          <a:lstStyle>
            <a:lvl1pPr algn="ctr">
              <a:defRPr sz="4400"/>
            </a:lvl1pPr>
          </a:lstStyle>
          <a:p>
            <a:r>
              <a:rPr lang="en-US" smtClean="0"/>
              <a:t>Click to edit Master title style</a:t>
            </a:r>
            <a:endParaRPr lang="en-US"/>
          </a:p>
        </p:txBody>
      </p:sp>
      <p:sp>
        <p:nvSpPr>
          <p:cNvPr id="16387" name="Rectangle 3"/>
          <p:cNvSpPr>
            <a:spLocks noGrp="1" noChangeArrowheads="1"/>
          </p:cNvSpPr>
          <p:nvPr>
            <p:ph type="subTitle" idx="1"/>
          </p:nvPr>
        </p:nvSpPr>
        <p:spPr>
          <a:xfrm>
            <a:off x="685800" y="2514600"/>
            <a:ext cx="7772400" cy="685800"/>
          </a:xfrm>
        </p:spPr>
        <p:txBody>
          <a:bodyPr/>
          <a:lstStyle>
            <a:lvl1pPr marL="0" indent="0" algn="ctr">
              <a:buFontTx/>
              <a:buNone/>
              <a:defRPr sz="2800"/>
            </a:lvl1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676900" y="838200"/>
            <a:ext cx="1638300" cy="5257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838200"/>
            <a:ext cx="47625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1752600"/>
            <a:ext cx="32004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114800" y="1752600"/>
            <a:ext cx="32004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smtClean="0"/>
              <a:t>Click to edit Master title style</a:t>
            </a:r>
            <a:endParaRPr lang="en-US" dirty="0"/>
          </a:p>
        </p:txBody>
      </p:sp>
      <p:sp>
        <p:nvSpPr>
          <p:cNvPr id="4" name="Content Placeholder 2"/>
          <p:cNvSpPr>
            <a:spLocks noGrp="1"/>
          </p:cNvSpPr>
          <p:nvPr>
            <p:ph idx="1"/>
          </p:nvPr>
        </p:nvSpPr>
        <p:spPr>
          <a:xfrm>
            <a:off x="762000" y="1752600"/>
            <a:ext cx="6553200" cy="4343400"/>
          </a:xfrm>
        </p:spPr>
        <p:txBody>
          <a:bodyPr/>
          <a:lstStyle>
            <a:lvl1pPr>
              <a:buFontTx/>
              <a:buNone/>
              <a:defRPr>
                <a:solidFill>
                  <a:schemeClr val="tx1"/>
                </a:solidFill>
                <a:latin typeface="+mn-lt"/>
              </a:defRPr>
            </a:lvl1pPr>
            <a:lvl2pPr>
              <a:buFontTx/>
              <a:buNone/>
              <a:defRPr sz="1600">
                <a:solidFill>
                  <a:schemeClr val="tx1"/>
                </a:solidFill>
                <a:latin typeface="+mn-lt"/>
              </a:defRPr>
            </a:lvl2pPr>
            <a:lvl3pPr>
              <a:buFontTx/>
              <a:buNone/>
              <a:defRPr sz="1600">
                <a:solidFill>
                  <a:schemeClr val="tx1"/>
                </a:solidFill>
                <a:latin typeface="+mn-lt"/>
              </a:defRPr>
            </a:lvl3pPr>
            <a:lvl4pPr>
              <a:buFontTx/>
              <a:buNone/>
              <a:defRPr sz="1600">
                <a:solidFill>
                  <a:schemeClr val="tx1"/>
                </a:solidFill>
                <a:latin typeface="+mn-lt"/>
              </a:defRPr>
            </a:lvl4pPr>
            <a:lvl5pPr>
              <a:buFontTx/>
              <a:buNone/>
              <a:defRPr sz="1600">
                <a:solidFill>
                  <a:schemeClr val="tx1"/>
                </a:solidFill>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762000" y="838200"/>
            <a:ext cx="65532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smtClean="0"/>
              <a:t>Your Topic Goes Here</a:t>
            </a:r>
          </a:p>
        </p:txBody>
      </p:sp>
      <p:sp>
        <p:nvSpPr>
          <p:cNvPr id="10243" name="Rectangle 3"/>
          <p:cNvSpPr>
            <a:spLocks noGrp="1" noChangeArrowheads="1"/>
          </p:cNvSpPr>
          <p:nvPr>
            <p:ph type="body" idx="1"/>
          </p:nvPr>
        </p:nvSpPr>
        <p:spPr bwMode="auto">
          <a:xfrm>
            <a:off x="762000" y="1752600"/>
            <a:ext cx="6553200" cy="4343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smtClean="0"/>
              <a:t>Your Subtopics Go Here</a:t>
            </a: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l" rtl="0" eaLnBrk="1" fontAlgn="base" hangingPunct="1">
        <a:spcBef>
          <a:spcPct val="0"/>
        </a:spcBef>
        <a:spcAft>
          <a:spcPct val="0"/>
        </a:spcAft>
        <a:defRPr sz="3200">
          <a:solidFill>
            <a:schemeClr val="accent1">
              <a:lumMod val="60000"/>
              <a:lumOff val="40000"/>
            </a:schemeClr>
          </a:solidFill>
          <a:latin typeface="+mj-lt"/>
          <a:ea typeface="+mj-ea"/>
          <a:cs typeface="+mj-cs"/>
        </a:defRPr>
      </a:lvl1pPr>
      <a:lvl2pPr algn="l" rtl="0" eaLnBrk="1" fontAlgn="base" hangingPunct="1">
        <a:spcBef>
          <a:spcPct val="0"/>
        </a:spcBef>
        <a:spcAft>
          <a:spcPct val="0"/>
        </a:spcAft>
        <a:defRPr sz="3200">
          <a:solidFill>
            <a:srgbClr val="D5E1E7"/>
          </a:solidFill>
          <a:latin typeface="Arial Black" pitchFamily="34" charset="0"/>
        </a:defRPr>
      </a:lvl2pPr>
      <a:lvl3pPr algn="l" rtl="0" eaLnBrk="1" fontAlgn="base" hangingPunct="1">
        <a:spcBef>
          <a:spcPct val="0"/>
        </a:spcBef>
        <a:spcAft>
          <a:spcPct val="0"/>
        </a:spcAft>
        <a:defRPr sz="3200">
          <a:solidFill>
            <a:srgbClr val="D5E1E7"/>
          </a:solidFill>
          <a:latin typeface="Arial Black" pitchFamily="34" charset="0"/>
        </a:defRPr>
      </a:lvl3pPr>
      <a:lvl4pPr algn="l" rtl="0" eaLnBrk="1" fontAlgn="base" hangingPunct="1">
        <a:spcBef>
          <a:spcPct val="0"/>
        </a:spcBef>
        <a:spcAft>
          <a:spcPct val="0"/>
        </a:spcAft>
        <a:defRPr sz="3200">
          <a:solidFill>
            <a:srgbClr val="D5E1E7"/>
          </a:solidFill>
          <a:latin typeface="Arial Black" pitchFamily="34" charset="0"/>
        </a:defRPr>
      </a:lvl4pPr>
      <a:lvl5pPr algn="l" rtl="0" eaLnBrk="1" fontAlgn="base" hangingPunct="1">
        <a:spcBef>
          <a:spcPct val="0"/>
        </a:spcBef>
        <a:spcAft>
          <a:spcPct val="0"/>
        </a:spcAft>
        <a:defRPr sz="3200">
          <a:solidFill>
            <a:srgbClr val="D5E1E7"/>
          </a:solidFill>
          <a:latin typeface="Arial Black" pitchFamily="34" charset="0"/>
        </a:defRPr>
      </a:lvl5pPr>
      <a:lvl6pPr marL="457200" algn="l" rtl="0" eaLnBrk="1" fontAlgn="base" hangingPunct="1">
        <a:spcBef>
          <a:spcPct val="0"/>
        </a:spcBef>
        <a:spcAft>
          <a:spcPct val="0"/>
        </a:spcAft>
        <a:defRPr sz="3200">
          <a:solidFill>
            <a:srgbClr val="D5E1E7"/>
          </a:solidFill>
          <a:latin typeface="Arial Black" pitchFamily="34" charset="0"/>
        </a:defRPr>
      </a:lvl6pPr>
      <a:lvl7pPr marL="914400" algn="l" rtl="0" eaLnBrk="1" fontAlgn="base" hangingPunct="1">
        <a:spcBef>
          <a:spcPct val="0"/>
        </a:spcBef>
        <a:spcAft>
          <a:spcPct val="0"/>
        </a:spcAft>
        <a:defRPr sz="3200">
          <a:solidFill>
            <a:srgbClr val="D5E1E7"/>
          </a:solidFill>
          <a:latin typeface="Arial Black" pitchFamily="34" charset="0"/>
        </a:defRPr>
      </a:lvl7pPr>
      <a:lvl8pPr marL="1371600" algn="l" rtl="0" eaLnBrk="1" fontAlgn="base" hangingPunct="1">
        <a:spcBef>
          <a:spcPct val="0"/>
        </a:spcBef>
        <a:spcAft>
          <a:spcPct val="0"/>
        </a:spcAft>
        <a:defRPr sz="3200">
          <a:solidFill>
            <a:srgbClr val="D5E1E7"/>
          </a:solidFill>
          <a:latin typeface="Arial Black" pitchFamily="34" charset="0"/>
        </a:defRPr>
      </a:lvl8pPr>
      <a:lvl9pPr marL="1828800" algn="l" rtl="0" eaLnBrk="1" fontAlgn="base" hangingPunct="1">
        <a:spcBef>
          <a:spcPct val="0"/>
        </a:spcBef>
        <a:spcAft>
          <a:spcPct val="0"/>
        </a:spcAft>
        <a:defRPr sz="3200">
          <a:solidFill>
            <a:srgbClr val="D5E1E7"/>
          </a:solidFill>
          <a:latin typeface="Arial Black" pitchFamily="34" charset="0"/>
        </a:defRPr>
      </a:lvl9pPr>
    </p:titleStyle>
    <p:bodyStyle>
      <a:lvl1pPr marL="342900" indent="-342900" algn="l" rtl="0" eaLnBrk="1" fontAlgn="base" hangingPunct="1">
        <a:spcBef>
          <a:spcPct val="20000"/>
        </a:spcBef>
        <a:spcAft>
          <a:spcPct val="0"/>
        </a:spcAft>
        <a:buChar char="•"/>
        <a:defRPr sz="2000">
          <a:solidFill>
            <a:schemeClr val="accent1">
              <a:lumMod val="20000"/>
              <a:lumOff val="80000"/>
            </a:schemeClr>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Arial" charset="0"/>
        </a:defRPr>
      </a:lvl2pPr>
      <a:lvl3pPr marL="1143000" indent="-228600" algn="l" rtl="0" eaLnBrk="1" fontAlgn="base" hangingPunct="1">
        <a:spcBef>
          <a:spcPct val="20000"/>
        </a:spcBef>
        <a:spcAft>
          <a:spcPct val="0"/>
        </a:spcAft>
        <a:buChar char="•"/>
        <a:defRPr sz="2400">
          <a:solidFill>
            <a:schemeClr val="tx1"/>
          </a:solidFill>
          <a:latin typeface="Arial" charset="0"/>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4"/>
          <p:cNvSpPr>
            <a:spLocks noGrp="1" noChangeArrowheads="1"/>
          </p:cNvSpPr>
          <p:nvPr>
            <p:ph type="ctrTitle"/>
          </p:nvPr>
        </p:nvSpPr>
        <p:spPr>
          <a:xfrm>
            <a:off x="685800" y="1066800"/>
            <a:ext cx="7772400" cy="1295400"/>
          </a:xfrm>
        </p:spPr>
        <p:txBody>
          <a:bodyPr/>
          <a:lstStyle/>
          <a:p>
            <a:r>
              <a:rPr lang="en-US" dirty="0" smtClean="0"/>
              <a:t>Curriculum and Instruction</a:t>
            </a:r>
            <a:endParaRPr lang="en-US" dirty="0"/>
          </a:p>
        </p:txBody>
      </p:sp>
      <p:sp>
        <p:nvSpPr>
          <p:cNvPr id="25605" name="Rectangle 5"/>
          <p:cNvSpPr>
            <a:spLocks noGrp="1" noChangeArrowheads="1"/>
          </p:cNvSpPr>
          <p:nvPr>
            <p:ph type="subTitle" idx="1"/>
          </p:nvPr>
        </p:nvSpPr>
        <p:spPr/>
        <p:txBody>
          <a:bodyPr/>
          <a:lstStyle/>
          <a:p>
            <a:r>
              <a:rPr lang="en-US" dirty="0" smtClean="0"/>
              <a:t> School Library Summit 2014</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04800"/>
            <a:ext cx="6553200" cy="1371600"/>
          </a:xfrm>
        </p:spPr>
        <p:txBody>
          <a:bodyPr/>
          <a:lstStyle/>
          <a:p>
            <a:pPr algn="ctr"/>
            <a:r>
              <a:rPr lang="en-US" sz="2800" dirty="0" smtClean="0"/>
              <a:t>Student Success in </a:t>
            </a:r>
            <a:br>
              <a:rPr lang="en-US" sz="2800" dirty="0" smtClean="0"/>
            </a:br>
            <a:r>
              <a:rPr lang="en-US" sz="2800" dirty="0" smtClean="0"/>
              <a:t>Civic and Global Literacies…</a:t>
            </a:r>
            <a:endParaRPr lang="en-US" sz="2800" dirty="0"/>
          </a:p>
        </p:txBody>
      </p:sp>
      <p:sp>
        <p:nvSpPr>
          <p:cNvPr id="3" name="Content Placeholder 2"/>
          <p:cNvSpPr>
            <a:spLocks noGrp="1"/>
          </p:cNvSpPr>
          <p:nvPr>
            <p:ph idx="1"/>
          </p:nvPr>
        </p:nvSpPr>
        <p:spPr>
          <a:xfrm>
            <a:off x="762000" y="1828800"/>
            <a:ext cx="6553200" cy="4343400"/>
          </a:xfrm>
        </p:spPr>
        <p:txBody>
          <a:bodyPr/>
          <a:lstStyle/>
          <a:p>
            <a:r>
              <a:rPr lang="en-US" sz="2200" dirty="0" smtClean="0"/>
              <a:t>	Students will be required to master competencies as found in the newly adopted NYSED Social Studies Framework that includes the Common Core ELA reading and writing anchor standards.  </a:t>
            </a:r>
          </a:p>
          <a:p>
            <a:endParaRPr lang="en-US" sz="2200" dirty="0" smtClean="0"/>
          </a:p>
          <a:p>
            <a:r>
              <a:rPr lang="en-US" sz="2200" dirty="0" smtClean="0"/>
              <a:t>	The School Library Media Specialist has expertise in teaching research practices such as gathering, using, evaluating and interpreting information essential to the            implementation of the </a:t>
            </a:r>
            <a:r>
              <a:rPr lang="en-US" sz="2200" dirty="0"/>
              <a:t>S</a:t>
            </a:r>
            <a:r>
              <a:rPr lang="en-US" sz="2200" dirty="0" smtClean="0"/>
              <a:t>ocial </a:t>
            </a:r>
            <a:r>
              <a:rPr lang="en-US" sz="2200" dirty="0"/>
              <a:t>S</a:t>
            </a:r>
            <a:r>
              <a:rPr lang="en-US" sz="2200" dirty="0" smtClean="0"/>
              <a:t>tudies Framework. </a:t>
            </a:r>
          </a:p>
        </p:txBody>
      </p:sp>
    </p:spTree>
    <p:extLst>
      <p:ext uri="{BB962C8B-B14F-4D97-AF65-F5344CB8AC3E}">
        <p14:creationId xmlns:p14="http://schemas.microsoft.com/office/powerpoint/2010/main" val="36638441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28600"/>
            <a:ext cx="6553200" cy="990600"/>
          </a:xfrm>
        </p:spPr>
        <p:txBody>
          <a:bodyPr/>
          <a:lstStyle/>
          <a:p>
            <a:pPr algn="ctr"/>
            <a:r>
              <a:rPr lang="en-US" sz="2800" dirty="0"/>
              <a:t>Student Success in </a:t>
            </a:r>
            <a:br>
              <a:rPr lang="en-US" sz="2800" dirty="0"/>
            </a:br>
            <a:r>
              <a:rPr lang="en-US" sz="2800" dirty="0"/>
              <a:t>Civic and Global Literacies…</a:t>
            </a:r>
          </a:p>
        </p:txBody>
      </p:sp>
      <p:sp>
        <p:nvSpPr>
          <p:cNvPr id="3" name="Content Placeholder 2"/>
          <p:cNvSpPr>
            <a:spLocks noGrp="1"/>
          </p:cNvSpPr>
          <p:nvPr>
            <p:ph idx="1"/>
          </p:nvPr>
        </p:nvSpPr>
        <p:spPr>
          <a:xfrm>
            <a:off x="533400" y="1143000"/>
            <a:ext cx="6553200" cy="4343400"/>
          </a:xfrm>
        </p:spPr>
        <p:txBody>
          <a:bodyPr/>
          <a:lstStyle/>
          <a:p>
            <a:endParaRPr lang="en-US" dirty="0" smtClean="0"/>
          </a:p>
          <a:p>
            <a:r>
              <a:rPr lang="en-US" sz="2200" dirty="0" smtClean="0"/>
              <a:t>	We </a:t>
            </a:r>
            <a:r>
              <a:rPr lang="en-US" sz="2200" dirty="0"/>
              <a:t>respectfully request </a:t>
            </a:r>
            <a:r>
              <a:rPr lang="en-US" sz="2200" dirty="0" smtClean="0"/>
              <a:t>that all future review teams and resource guide creation groups embed information fluency skills into curriculum and resource materials. </a:t>
            </a:r>
          </a:p>
          <a:p>
            <a:endParaRPr lang="en-US" sz="2200" dirty="0" smtClean="0"/>
          </a:p>
          <a:p>
            <a:r>
              <a:rPr lang="en-US" sz="2200" dirty="0" smtClean="0"/>
              <a:t>	We </a:t>
            </a:r>
            <a:r>
              <a:rPr lang="en-US" sz="2200" dirty="0"/>
              <a:t>recommend that representatives from the school library community be appointed to the writing and review teams for the NY State social studies framework resource guide and </a:t>
            </a:r>
            <a:r>
              <a:rPr lang="en-US" sz="2200" dirty="0" smtClean="0"/>
              <a:t>       future </a:t>
            </a:r>
            <a:r>
              <a:rPr lang="en-US" sz="2200" dirty="0"/>
              <a:t>framework guides in other </a:t>
            </a:r>
            <a:r>
              <a:rPr lang="en-US" sz="2200" dirty="0" smtClean="0"/>
              <a:t>              content </a:t>
            </a:r>
            <a:r>
              <a:rPr lang="en-US" sz="2200" dirty="0"/>
              <a:t>areas. </a:t>
            </a:r>
          </a:p>
        </p:txBody>
      </p:sp>
    </p:spTree>
    <p:extLst>
      <p:ext uri="{BB962C8B-B14F-4D97-AF65-F5344CB8AC3E}">
        <p14:creationId xmlns:p14="http://schemas.microsoft.com/office/powerpoint/2010/main" val="354706304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dirty="0" smtClean="0"/>
              <a:t>Outcome:</a:t>
            </a:r>
            <a:endParaRPr lang="en-US" sz="4000" b="1"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sz="2800" b="1" dirty="0" smtClean="0"/>
              <a:t>To increase student achievement and motivation  in the integration of information </a:t>
            </a:r>
            <a:r>
              <a:rPr lang="en-US" sz="2800" b="1" dirty="0"/>
              <a:t>literacy </a:t>
            </a:r>
            <a:r>
              <a:rPr lang="en-US" sz="2800" b="1" dirty="0" smtClean="0"/>
              <a:t>skills by recognizing the School Library Media Specialist as essential to the teaching of multiple literacies.</a:t>
            </a:r>
            <a:endParaRPr lang="en-US" sz="2800" b="1" dirty="0"/>
          </a:p>
        </p:txBody>
      </p:sp>
    </p:spTree>
    <p:extLst>
      <p:ext uri="{BB962C8B-B14F-4D97-AF65-F5344CB8AC3E}">
        <p14:creationId xmlns:p14="http://schemas.microsoft.com/office/powerpoint/2010/main" val="194485126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Curriculum &amp; Instruction Committee</a:t>
            </a:r>
            <a:endParaRPr lang="en-US" dirty="0"/>
          </a:p>
        </p:txBody>
      </p:sp>
      <p:sp>
        <p:nvSpPr>
          <p:cNvPr id="3" name="Content Placeholder 2"/>
          <p:cNvSpPr>
            <a:spLocks noGrp="1"/>
          </p:cNvSpPr>
          <p:nvPr>
            <p:ph idx="1"/>
          </p:nvPr>
        </p:nvSpPr>
        <p:spPr>
          <a:xfrm>
            <a:off x="762000" y="2057400"/>
            <a:ext cx="6553200" cy="4343400"/>
          </a:xfrm>
        </p:spPr>
        <p:txBody>
          <a:bodyPr/>
          <a:lstStyle/>
          <a:p>
            <a:r>
              <a:rPr lang="en-US" dirty="0" smtClean="0"/>
              <a:t>Mary </a:t>
            </a:r>
            <a:r>
              <a:rPr lang="en-US" dirty="0" err="1" smtClean="0"/>
              <a:t>Ratzer</a:t>
            </a:r>
            <a:r>
              <a:rPr lang="en-US" dirty="0" smtClean="0"/>
              <a:t> – Facilitator</a:t>
            </a:r>
          </a:p>
          <a:p>
            <a:r>
              <a:rPr lang="en-US" dirty="0" smtClean="0"/>
              <a:t>Katie Bertrand</a:t>
            </a:r>
          </a:p>
          <a:p>
            <a:r>
              <a:rPr lang="en-US" dirty="0" smtClean="0"/>
              <a:t>Donna </a:t>
            </a:r>
            <a:r>
              <a:rPr lang="en-US" dirty="0" err="1" smtClean="0"/>
              <a:t>DeSiato</a:t>
            </a:r>
            <a:endParaRPr lang="en-US" dirty="0" smtClean="0"/>
          </a:p>
          <a:p>
            <a:r>
              <a:rPr lang="en-US" dirty="0" smtClean="0"/>
              <a:t>Barbara </a:t>
            </a:r>
            <a:r>
              <a:rPr lang="en-US" dirty="0" err="1" smtClean="0"/>
              <a:t>Geidel</a:t>
            </a:r>
            <a:endParaRPr lang="en-US" dirty="0" smtClean="0"/>
          </a:p>
          <a:p>
            <a:r>
              <a:rPr lang="en-US" dirty="0" smtClean="0"/>
              <a:t>Jill Hurst-Wahl</a:t>
            </a:r>
          </a:p>
          <a:p>
            <a:r>
              <a:rPr lang="en-US" dirty="0" smtClean="0"/>
              <a:t>Will </a:t>
            </a:r>
            <a:r>
              <a:rPr lang="en-US" dirty="0" err="1" smtClean="0"/>
              <a:t>Jaacks</a:t>
            </a:r>
            <a:endParaRPr lang="en-US" dirty="0" smtClean="0"/>
          </a:p>
          <a:p>
            <a:r>
              <a:rPr lang="en-US" dirty="0" smtClean="0"/>
              <a:t>Robert Matthews</a:t>
            </a:r>
          </a:p>
          <a:p>
            <a:r>
              <a:rPr lang="en-US" dirty="0" err="1" smtClean="0"/>
              <a:t>J’aimé</a:t>
            </a:r>
            <a:r>
              <a:rPr lang="en-US" dirty="0" smtClean="0"/>
              <a:t> Pfeiffer</a:t>
            </a:r>
          </a:p>
          <a:p>
            <a:r>
              <a:rPr lang="en-US" dirty="0" smtClean="0"/>
              <a:t>Susan </a:t>
            </a:r>
            <a:r>
              <a:rPr lang="en-US" dirty="0" err="1" smtClean="0"/>
              <a:t>Polos</a:t>
            </a:r>
            <a:endParaRPr lang="en-US" dirty="0" smtClean="0"/>
          </a:p>
          <a:p>
            <a:r>
              <a:rPr lang="en-US" dirty="0" smtClean="0"/>
              <a:t>Elizabeth </a:t>
            </a:r>
            <a:r>
              <a:rPr lang="en-US" dirty="0" err="1" smtClean="0"/>
              <a:t>Sheffler</a:t>
            </a:r>
            <a:endParaRPr lang="en-US" dirty="0" smtClean="0"/>
          </a:p>
          <a:p>
            <a:r>
              <a:rPr lang="en-US" dirty="0" smtClean="0"/>
              <a:t>Richard </a:t>
            </a:r>
            <a:r>
              <a:rPr lang="en-US" dirty="0" err="1" smtClean="0"/>
              <a:t>Hasenyager</a:t>
            </a:r>
            <a:endParaRPr lang="en-US" dirty="0" smtClean="0"/>
          </a:p>
          <a:p>
            <a:endParaRPr lang="en-US" dirty="0"/>
          </a:p>
        </p:txBody>
      </p:sp>
    </p:spTree>
    <p:extLst>
      <p:ext uri="{BB962C8B-B14F-4D97-AF65-F5344CB8AC3E}">
        <p14:creationId xmlns:p14="http://schemas.microsoft.com/office/powerpoint/2010/main" val="51365761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Presenters	</a:t>
            </a:r>
            <a:endParaRPr lang="en-US" dirty="0"/>
          </a:p>
        </p:txBody>
      </p:sp>
      <p:sp>
        <p:nvSpPr>
          <p:cNvPr id="3" name="Content Placeholder 2"/>
          <p:cNvSpPr>
            <a:spLocks noGrp="1"/>
          </p:cNvSpPr>
          <p:nvPr>
            <p:ph idx="1"/>
          </p:nvPr>
        </p:nvSpPr>
        <p:spPr/>
        <p:txBody>
          <a:bodyPr/>
          <a:lstStyle/>
          <a:p>
            <a:r>
              <a:rPr lang="en-US" dirty="0" smtClean="0"/>
              <a:t>Donna </a:t>
            </a:r>
            <a:r>
              <a:rPr lang="en-US" dirty="0" err="1" smtClean="0"/>
              <a:t>DeSiato</a:t>
            </a:r>
            <a:r>
              <a:rPr lang="en-US" dirty="0" smtClean="0"/>
              <a:t> – Superintendent, East Syracuse Minoa Central School District</a:t>
            </a:r>
          </a:p>
          <a:p>
            <a:r>
              <a:rPr lang="en-US" dirty="0"/>
              <a:t>Richard </a:t>
            </a:r>
            <a:r>
              <a:rPr lang="en-US" dirty="0" err="1"/>
              <a:t>Hasenyager</a:t>
            </a:r>
            <a:r>
              <a:rPr lang="en-US" dirty="0"/>
              <a:t>, Jr. – Director of Library Services/New York City School Library System, New York City Department of </a:t>
            </a:r>
            <a:r>
              <a:rPr lang="en-US" dirty="0" smtClean="0"/>
              <a:t>Education </a:t>
            </a:r>
            <a:endParaRPr lang="en-US" dirty="0"/>
          </a:p>
          <a:p>
            <a:r>
              <a:rPr lang="en-US" dirty="0" err="1"/>
              <a:t>J'aimé</a:t>
            </a:r>
            <a:r>
              <a:rPr lang="en-US" dirty="0"/>
              <a:t> </a:t>
            </a:r>
            <a:r>
              <a:rPr lang="en-US" dirty="0" smtClean="0"/>
              <a:t>Pfeiffer –  School Library System Director, Capital Region BOCES </a:t>
            </a:r>
          </a:p>
        </p:txBody>
      </p:sp>
    </p:spTree>
    <p:extLst>
      <p:ext uri="{BB962C8B-B14F-4D97-AF65-F5344CB8AC3E}">
        <p14:creationId xmlns:p14="http://schemas.microsoft.com/office/powerpoint/2010/main" val="231845914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763000" cy="838200"/>
          </a:xfrm>
        </p:spPr>
        <p:txBody>
          <a:bodyPr/>
          <a:lstStyle/>
          <a:p>
            <a:r>
              <a:rPr lang="en-US" sz="3600" b="1" dirty="0" smtClean="0"/>
              <a:t>School Library Media Specialists</a:t>
            </a:r>
            <a:endParaRPr lang="en-US" sz="3600" b="1" dirty="0"/>
          </a:p>
        </p:txBody>
      </p:sp>
      <p:sp>
        <p:nvSpPr>
          <p:cNvPr id="3" name="Content Placeholder 2"/>
          <p:cNvSpPr>
            <a:spLocks noGrp="1"/>
          </p:cNvSpPr>
          <p:nvPr>
            <p:ph idx="1"/>
          </p:nvPr>
        </p:nvSpPr>
        <p:spPr/>
        <p:txBody>
          <a:bodyPr/>
          <a:lstStyle/>
          <a:p>
            <a:pPr lvl="1">
              <a:buFont typeface="Wingdings" panose="05000000000000000000" pitchFamily="2" charset="2"/>
              <a:buChar char="v"/>
            </a:pPr>
            <a:endParaRPr lang="en-US" dirty="0" smtClean="0">
              <a:solidFill>
                <a:schemeClr val="bg1"/>
              </a:solidFill>
            </a:endParaRPr>
          </a:p>
          <a:p>
            <a:pPr lvl="1">
              <a:buFont typeface="Wingdings" panose="05000000000000000000" pitchFamily="2" charset="2"/>
              <a:buChar char="v"/>
            </a:pPr>
            <a:r>
              <a:rPr lang="en-US" sz="3200" b="1" dirty="0" smtClean="0">
                <a:solidFill>
                  <a:schemeClr val="bg1"/>
                </a:solidFill>
              </a:rPr>
              <a:t>Co-Teach</a:t>
            </a:r>
          </a:p>
          <a:p>
            <a:pPr lvl="1">
              <a:buFont typeface="Wingdings" panose="05000000000000000000" pitchFamily="2" charset="2"/>
              <a:buChar char="v"/>
            </a:pPr>
            <a:r>
              <a:rPr lang="en-US" sz="3200" b="1" dirty="0" smtClean="0">
                <a:solidFill>
                  <a:schemeClr val="bg1"/>
                </a:solidFill>
              </a:rPr>
              <a:t>Collaborate</a:t>
            </a:r>
          </a:p>
          <a:p>
            <a:pPr lvl="1">
              <a:buFont typeface="Wingdings" panose="05000000000000000000" pitchFamily="2" charset="2"/>
              <a:buChar char="v"/>
            </a:pPr>
            <a:r>
              <a:rPr lang="en-US" sz="3200" b="1" dirty="0" smtClean="0">
                <a:solidFill>
                  <a:schemeClr val="bg1"/>
                </a:solidFill>
              </a:rPr>
              <a:t>Connect</a:t>
            </a:r>
          </a:p>
          <a:p>
            <a:pPr lvl="1">
              <a:buFont typeface="Wingdings" panose="05000000000000000000" pitchFamily="2" charset="2"/>
              <a:buChar char="v"/>
            </a:pPr>
            <a:r>
              <a:rPr lang="en-US" sz="3200" b="1" dirty="0" smtClean="0">
                <a:solidFill>
                  <a:schemeClr val="bg1"/>
                </a:solidFill>
              </a:rPr>
              <a:t>Continuum</a:t>
            </a:r>
          </a:p>
          <a:p>
            <a:pPr lvl="1">
              <a:buFont typeface="Wingdings" panose="05000000000000000000" pitchFamily="2" charset="2"/>
              <a:buChar char="v"/>
            </a:pPr>
            <a:r>
              <a:rPr lang="en-US" sz="3200" b="1" dirty="0" smtClean="0">
                <a:solidFill>
                  <a:schemeClr val="bg1"/>
                </a:solidFill>
              </a:rPr>
              <a:t>Continuity</a:t>
            </a:r>
          </a:p>
          <a:p>
            <a:pPr lvl="1">
              <a:buFont typeface="Wingdings" panose="05000000000000000000" pitchFamily="2" charset="2"/>
              <a:buChar char="v"/>
            </a:pPr>
            <a:r>
              <a:rPr lang="en-US" sz="3200" b="1" dirty="0" smtClean="0">
                <a:solidFill>
                  <a:schemeClr val="bg1"/>
                </a:solidFill>
              </a:rPr>
              <a:t>Community</a:t>
            </a:r>
            <a:endParaRPr lang="en-US" sz="3200" b="1" dirty="0">
              <a:solidFill>
                <a:schemeClr val="bg1"/>
              </a:solidFill>
            </a:endParaRPr>
          </a:p>
        </p:txBody>
      </p:sp>
    </p:spTree>
    <p:extLst>
      <p:ext uri="{BB962C8B-B14F-4D97-AF65-F5344CB8AC3E}">
        <p14:creationId xmlns:p14="http://schemas.microsoft.com/office/powerpoint/2010/main" val="132994822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762000" y="533400"/>
            <a:ext cx="6553200" cy="838200"/>
          </a:xfrm>
        </p:spPr>
        <p:txBody>
          <a:bodyPr/>
          <a:lstStyle/>
          <a:p>
            <a:pPr algn="ctr"/>
            <a:r>
              <a:rPr lang="en-US" sz="2800" dirty="0" smtClean="0"/>
              <a:t>Preparing K-12 Students to Be </a:t>
            </a:r>
            <a:br>
              <a:rPr lang="en-US" sz="2800" dirty="0" smtClean="0"/>
            </a:br>
            <a:r>
              <a:rPr lang="en-US" sz="2800" dirty="0" smtClean="0"/>
              <a:t>College and Career Ready</a:t>
            </a:r>
            <a:endParaRPr lang="en-US" sz="2800" dirty="0">
              <a:solidFill>
                <a:schemeClr val="tx1"/>
              </a:solidFill>
            </a:endParaRPr>
          </a:p>
        </p:txBody>
      </p:sp>
      <p:sp>
        <p:nvSpPr>
          <p:cNvPr id="21507" name="Rectangle 3"/>
          <p:cNvSpPr>
            <a:spLocks noGrp="1" noChangeArrowheads="1"/>
          </p:cNvSpPr>
          <p:nvPr>
            <p:ph idx="1"/>
          </p:nvPr>
        </p:nvSpPr>
        <p:spPr/>
        <p:txBody>
          <a:bodyPr/>
          <a:lstStyle/>
          <a:p>
            <a:r>
              <a:rPr lang="en-US" sz="2200" dirty="0" smtClean="0"/>
              <a:t>	Students today face a rapidly changing digital world. The opportunities that students have to access and consume information are vast and require a set of information and digital literacy skills to locate, access, evaluate and synthesize information to be on track for college and careers.  </a:t>
            </a:r>
          </a:p>
          <a:p>
            <a:endParaRPr lang="en-US" sz="2200" dirty="0" smtClean="0"/>
          </a:p>
          <a:p>
            <a:r>
              <a:rPr lang="en-US" sz="2200" dirty="0" smtClean="0"/>
              <a:t>	School Library Media Specialists (SLMS),          who are information specialists, are best   poised to co-teach students in how to           meet today’s challenges.</a:t>
            </a:r>
          </a:p>
          <a:p>
            <a:r>
              <a:rPr lang="en-US" dirty="0"/>
              <a:t>	</a:t>
            </a:r>
            <a:endParaRPr lang="en-US" dirty="0" smtClean="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algn="ctr"/>
            <a:r>
              <a:rPr lang="en-US" sz="2800" dirty="0" smtClean="0"/>
              <a:t>Preparing K-12 Students to Be </a:t>
            </a:r>
            <a:br>
              <a:rPr lang="en-US" sz="2800" dirty="0" smtClean="0"/>
            </a:br>
            <a:r>
              <a:rPr lang="en-US" sz="2800" dirty="0" smtClean="0"/>
              <a:t>College and Career Ready</a:t>
            </a:r>
            <a:endParaRPr lang="en-US" sz="2800" dirty="0">
              <a:solidFill>
                <a:schemeClr val="tx1"/>
              </a:solidFill>
            </a:endParaRPr>
          </a:p>
        </p:txBody>
      </p:sp>
      <p:sp>
        <p:nvSpPr>
          <p:cNvPr id="21507" name="Rectangle 3"/>
          <p:cNvSpPr>
            <a:spLocks noGrp="1" noChangeArrowheads="1"/>
          </p:cNvSpPr>
          <p:nvPr>
            <p:ph idx="1"/>
          </p:nvPr>
        </p:nvSpPr>
        <p:spPr>
          <a:xfrm>
            <a:off x="762000" y="2057400"/>
            <a:ext cx="6553200" cy="4343400"/>
          </a:xfrm>
        </p:spPr>
        <p:txBody>
          <a:bodyPr/>
          <a:lstStyle/>
          <a:p>
            <a:r>
              <a:rPr lang="en-US" sz="2200" dirty="0" smtClean="0"/>
              <a:t>	We </a:t>
            </a:r>
            <a:r>
              <a:rPr lang="en-US" sz="2200" dirty="0"/>
              <a:t>respectfully request that </a:t>
            </a:r>
            <a:r>
              <a:rPr lang="en-US" sz="2200" dirty="0" smtClean="0"/>
              <a:t>School Library Media Specialists be </a:t>
            </a:r>
            <a:r>
              <a:rPr lang="en-US" sz="2200" dirty="0"/>
              <a:t>included when developing resources for implementation of Common Core </a:t>
            </a:r>
            <a:r>
              <a:rPr lang="en-US" sz="2200" dirty="0" smtClean="0"/>
              <a:t>and other Learning </a:t>
            </a:r>
            <a:r>
              <a:rPr lang="en-US" sz="2200" dirty="0"/>
              <a:t>Standards. </a:t>
            </a:r>
            <a:endParaRPr lang="en-US" sz="2200" dirty="0" smtClean="0"/>
          </a:p>
          <a:p>
            <a:endParaRPr lang="en-US" sz="2200" dirty="0" smtClean="0"/>
          </a:p>
          <a:p>
            <a:r>
              <a:rPr lang="en-US" sz="2200" dirty="0" smtClean="0"/>
              <a:t>	We recommend, as a first step, establishing regularly scheduled meetings of NYSED </a:t>
            </a:r>
            <a:r>
              <a:rPr lang="en-US" sz="2200" dirty="0"/>
              <a:t>staff </a:t>
            </a:r>
            <a:r>
              <a:rPr lang="en-US" sz="2200" dirty="0" smtClean="0"/>
              <a:t>with representatives from the school            library community.</a:t>
            </a:r>
          </a:p>
          <a:p>
            <a:endParaRPr lang="en-US" dirty="0" smtClean="0"/>
          </a:p>
        </p:txBody>
      </p:sp>
    </p:spTree>
    <p:extLst>
      <p:ext uri="{BB962C8B-B14F-4D97-AF65-F5344CB8AC3E}">
        <p14:creationId xmlns:p14="http://schemas.microsoft.com/office/powerpoint/2010/main" val="180296333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sz="4000" b="1" dirty="0" smtClean="0"/>
              <a:t>Outcome:</a:t>
            </a:r>
            <a:endParaRPr lang="en-US" sz="4000" b="1" dirty="0"/>
          </a:p>
        </p:txBody>
      </p:sp>
      <p:sp>
        <p:nvSpPr>
          <p:cNvPr id="23555" name="Rectangle 3"/>
          <p:cNvSpPr>
            <a:spLocks noGrp="1" noChangeArrowheads="1"/>
          </p:cNvSpPr>
          <p:nvPr>
            <p:ph type="body" idx="1"/>
          </p:nvPr>
        </p:nvSpPr>
        <p:spPr/>
        <p:txBody>
          <a:bodyPr/>
          <a:lstStyle/>
          <a:p>
            <a:pPr marL="0" indent="0">
              <a:buNone/>
            </a:pPr>
            <a:endParaRPr lang="en-US" sz="2800" dirty="0" smtClean="0"/>
          </a:p>
          <a:p>
            <a:pPr marL="0" indent="0">
              <a:buNone/>
            </a:pPr>
            <a:r>
              <a:rPr lang="en-US" sz="2800" b="1" dirty="0" smtClean="0"/>
              <a:t>To increase student achievement by strengthening </a:t>
            </a:r>
            <a:r>
              <a:rPr lang="en-US" sz="2800" b="1" dirty="0"/>
              <a:t>the roles and resources of the </a:t>
            </a:r>
            <a:r>
              <a:rPr lang="en-US" sz="2800" b="1" dirty="0" smtClean="0"/>
              <a:t>School Library Media Specialist in preparing students for college and careers.</a:t>
            </a:r>
            <a:endParaRPr lang="en-US" sz="2800" b="1" dirty="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609600"/>
            <a:ext cx="6553200" cy="838200"/>
          </a:xfrm>
        </p:spPr>
        <p:txBody>
          <a:bodyPr/>
          <a:lstStyle/>
          <a:p>
            <a:pPr algn="ctr"/>
            <a:r>
              <a:rPr lang="en-US" sz="2800" dirty="0" smtClean="0"/>
              <a:t>Students as Critical Thinkers, Problem Solvers and Communicators</a:t>
            </a:r>
            <a:endParaRPr lang="en-US" sz="2800" dirty="0"/>
          </a:p>
        </p:txBody>
      </p:sp>
      <p:sp>
        <p:nvSpPr>
          <p:cNvPr id="3" name="Content Placeholder 2"/>
          <p:cNvSpPr>
            <a:spLocks noGrp="1"/>
          </p:cNvSpPr>
          <p:nvPr>
            <p:ph idx="1"/>
          </p:nvPr>
        </p:nvSpPr>
        <p:spPr>
          <a:xfrm>
            <a:off x="609600" y="2057400"/>
            <a:ext cx="6553200" cy="4191000"/>
          </a:xfrm>
        </p:spPr>
        <p:txBody>
          <a:bodyPr/>
          <a:lstStyle/>
          <a:p>
            <a:r>
              <a:rPr lang="en-US" sz="2200" dirty="0" smtClean="0"/>
              <a:t>	Through the Common Core and other State Standards, students are required to critically think, effectively solve problems and communicate informed ideas.  </a:t>
            </a:r>
          </a:p>
          <a:p>
            <a:endParaRPr lang="en-US" sz="2200" dirty="0" smtClean="0"/>
          </a:p>
          <a:p>
            <a:r>
              <a:rPr lang="en-US" sz="2200" dirty="0" smtClean="0"/>
              <a:t>	The School Library Media Specialist teaches students essential skills to read closely, make evidence-based claims, research to          deepen understanding, and build          evidence-based arguments.</a:t>
            </a:r>
            <a:endParaRPr lang="en-US" sz="2200" dirty="0"/>
          </a:p>
        </p:txBody>
      </p:sp>
    </p:spTree>
    <p:extLst>
      <p:ext uri="{BB962C8B-B14F-4D97-AF65-F5344CB8AC3E}">
        <p14:creationId xmlns:p14="http://schemas.microsoft.com/office/powerpoint/2010/main" val="120741479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04800"/>
            <a:ext cx="6553200" cy="1066800"/>
          </a:xfrm>
        </p:spPr>
        <p:txBody>
          <a:bodyPr/>
          <a:lstStyle/>
          <a:p>
            <a:pPr algn="ctr"/>
            <a:r>
              <a:rPr lang="en-US" sz="2800" dirty="0"/>
              <a:t>Students as Critical Thinkers, Problem Solvers and Communicators</a:t>
            </a:r>
          </a:p>
        </p:txBody>
      </p:sp>
      <p:sp>
        <p:nvSpPr>
          <p:cNvPr id="3" name="Content Placeholder 2"/>
          <p:cNvSpPr>
            <a:spLocks noGrp="1"/>
          </p:cNvSpPr>
          <p:nvPr>
            <p:ph idx="1"/>
          </p:nvPr>
        </p:nvSpPr>
        <p:spPr>
          <a:xfrm>
            <a:off x="304800" y="1371600"/>
            <a:ext cx="7086600" cy="5029200"/>
          </a:xfrm>
        </p:spPr>
        <p:txBody>
          <a:bodyPr/>
          <a:lstStyle/>
          <a:p>
            <a:endParaRPr lang="en-US" dirty="0" smtClean="0"/>
          </a:p>
          <a:p>
            <a:r>
              <a:rPr lang="en-US" sz="2200" dirty="0" smtClean="0"/>
              <a:t>	We </a:t>
            </a:r>
            <a:r>
              <a:rPr lang="en-US" sz="2200" dirty="0"/>
              <a:t>respectfully </a:t>
            </a:r>
            <a:r>
              <a:rPr lang="en-US" sz="2200" dirty="0" smtClean="0"/>
              <a:t>request </a:t>
            </a:r>
            <a:r>
              <a:rPr lang="en-US" sz="2200" dirty="0"/>
              <a:t>that </a:t>
            </a:r>
            <a:r>
              <a:rPr lang="en-US" sz="2200" dirty="0" smtClean="0"/>
              <a:t>the Empire </a:t>
            </a:r>
            <a:r>
              <a:rPr lang="en-US" sz="2200" dirty="0"/>
              <a:t>State Information Fluency Continuum (IFC</a:t>
            </a:r>
            <a:r>
              <a:rPr lang="en-US" sz="2200" dirty="0" smtClean="0"/>
              <a:t>), be considered for inclusion as a part of NYSED teaching </a:t>
            </a:r>
            <a:r>
              <a:rPr lang="en-US" sz="2200" dirty="0"/>
              <a:t>and learning resources that contribute to the successful implementation </a:t>
            </a:r>
            <a:r>
              <a:rPr lang="en-US" sz="2200" dirty="0" smtClean="0"/>
              <a:t>of State </a:t>
            </a:r>
            <a:r>
              <a:rPr lang="en-US" sz="2200" dirty="0"/>
              <a:t>standards</a:t>
            </a:r>
            <a:r>
              <a:rPr lang="en-US" sz="2200" dirty="0" smtClean="0"/>
              <a:t>.  </a:t>
            </a:r>
          </a:p>
          <a:p>
            <a:endParaRPr lang="en-US" sz="2200" dirty="0" smtClean="0"/>
          </a:p>
          <a:p>
            <a:r>
              <a:rPr lang="en-US" sz="2200" dirty="0" smtClean="0"/>
              <a:t>	We recommend that representatives from the school library community work with NYSED     representatives to prepare for the Regents    adoption and promotion of the IFC                    through </a:t>
            </a:r>
            <a:r>
              <a:rPr lang="en-US" sz="2200" dirty="0" err="1" smtClean="0"/>
              <a:t>EngageNY</a:t>
            </a:r>
            <a:r>
              <a:rPr lang="en-US" sz="2200" dirty="0" smtClean="0"/>
              <a:t>.</a:t>
            </a:r>
          </a:p>
        </p:txBody>
      </p:sp>
    </p:spTree>
    <p:extLst>
      <p:ext uri="{BB962C8B-B14F-4D97-AF65-F5344CB8AC3E}">
        <p14:creationId xmlns:p14="http://schemas.microsoft.com/office/powerpoint/2010/main" val="388896130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dirty="0" smtClean="0"/>
              <a:t>Outcome:</a:t>
            </a:r>
            <a:endParaRPr lang="en-US" sz="4000" b="1"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sz="2800" b="1" dirty="0" smtClean="0"/>
              <a:t>To increase student achievement by the Regents adoption and promotion of the </a:t>
            </a:r>
            <a:r>
              <a:rPr lang="en-US" sz="2800" b="1" dirty="0"/>
              <a:t>Information Fluency Curriculum </a:t>
            </a:r>
            <a:r>
              <a:rPr lang="en-US" sz="2800" b="1" dirty="0" smtClean="0"/>
              <a:t>Framework to better prepare students as critical thinkers, problem solvers and effective communicators.</a:t>
            </a:r>
            <a:endParaRPr lang="en-US" sz="2800" b="1" dirty="0"/>
          </a:p>
          <a:p>
            <a:endParaRPr lang="en-US" dirty="0"/>
          </a:p>
        </p:txBody>
      </p:sp>
    </p:spTree>
    <p:extLst>
      <p:ext uri="{BB962C8B-B14F-4D97-AF65-F5344CB8AC3E}">
        <p14:creationId xmlns:p14="http://schemas.microsoft.com/office/powerpoint/2010/main" val="88298049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Global Read">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Design">
      <a:majorFont>
        <a:latin typeface="Arial Black"/>
        <a:ea typeface=""/>
        <a:cs typeface=""/>
      </a:majorFont>
      <a:minorFont>
        <a:latin typeface="Arial Unicode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DA2BF34B-0DFA-41DE-9A38-B419334A7D1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Global Read</Template>
  <TotalTime>1775</TotalTime>
  <Words>505</Words>
  <Application>Microsoft Macintosh PowerPoint</Application>
  <PresentationFormat>On-screen Show (4:3)</PresentationFormat>
  <Paragraphs>94</Paragraphs>
  <Slides>13</Slides>
  <Notes>8</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Global Read</vt:lpstr>
      <vt:lpstr>Curriculum and Instruction</vt:lpstr>
      <vt:lpstr>Presenters </vt:lpstr>
      <vt:lpstr>School Library Media Specialists</vt:lpstr>
      <vt:lpstr>Preparing K-12 Students to Be  College and Career Ready</vt:lpstr>
      <vt:lpstr>Preparing K-12 Students to Be  College and Career Ready</vt:lpstr>
      <vt:lpstr>Outcome:</vt:lpstr>
      <vt:lpstr>Students as Critical Thinkers, Problem Solvers and Communicators</vt:lpstr>
      <vt:lpstr>Students as Critical Thinkers, Problem Solvers and Communicators</vt:lpstr>
      <vt:lpstr>Outcome:</vt:lpstr>
      <vt:lpstr>Student Success in  Civic and Global Literacies…</vt:lpstr>
      <vt:lpstr>Student Success in  Civic and Global Literacies…</vt:lpstr>
      <vt:lpstr>Outcome:</vt:lpstr>
      <vt:lpstr>Curriculum &amp; Instruction Committee</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Curriculum and Instruction</dc:title>
  <dc:creator>J'aime Pfeiffer</dc:creator>
  <cp:lastModifiedBy>Sara Kelly Johns</cp:lastModifiedBy>
  <cp:revision>33</cp:revision>
  <dcterms:created xsi:type="dcterms:W3CDTF">2014-07-07T23:39:24Z</dcterms:created>
  <dcterms:modified xsi:type="dcterms:W3CDTF">2014-07-11T04:27:43Z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TC103367929990</vt:lpwstr>
  </property>
</Properties>
</file>